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8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8C62A-5582-20BC-4E62-8778F83CA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73633D-69F3-FEF3-8C54-0681B4FBE0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6C024-963F-7CB5-E648-3C18EC383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3201D-E6DC-01A3-772A-7FA370F2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B01A2-898F-A038-12B5-1C31FC776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07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056C0-2953-71F4-5133-DE685D789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50458A-D1B4-4690-E8FC-2B2AD3BE3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94611-072D-87C6-45CE-CD35803C7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E33AD-196E-42EE-5D0C-F2768D20E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179B0-B1F3-E08A-A4F9-0B94238AD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4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DA9C56-B3DA-0C57-13ED-FFC1414B3F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50774A-4937-D59E-A836-32D879E34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CED33-3B61-BDF9-FAA2-D67337B08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F213C-6BFC-5761-B3F0-FFD978618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5289C-CA60-BDD3-C9A2-4410C7767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7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2F689-3932-E557-41D2-8B588987A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1AA80-919F-E651-3C8F-CD1A6F998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BBBC5-B687-C39C-07D4-0CE0755D3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F7336-6C61-CD1E-6C63-F6C382427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ACE51-BA4D-CFB2-7B3A-8C4620708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926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E214-F249-4ED1-49D0-0BBFB9C9C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4A96E-78FC-9CB1-30B8-B6A6812F6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A3A94-892F-234E-3EF0-8C5D863E6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5B043-5F9E-2141-2F16-77B763C7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1AE1B-B783-BFDB-3015-F889CC1C3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97656-8214-565E-4D65-DCFE3B146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1D099-ED8C-EC46-A861-A835E1F94C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D878E1-713E-FEFF-1B90-55DE7078ED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34369C-C255-0FBA-89F4-F3A3AB2BE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62D84-8068-0E9B-4B0A-71D019E45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3532E5-793D-1FCB-E484-A92103360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9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DF822-3E95-F215-5939-6B7512917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909E1-520E-78A1-435E-69AC899B6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662D3-E2E7-F4DB-76CB-D5F1FA0B24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F5A0FA-1750-07B1-8D86-C7DB1CEDF7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B69CA8-F21C-BBB1-B561-74671E7077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1D1E13-0009-257B-D09E-E7D8E27DA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AE048A-0C55-AAE6-66E8-DF7490F5A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99E20D-66B7-6B02-8EC8-57657CB47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3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20A72-18A1-C2B7-B99A-F608008EE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295F4F-A145-905C-1A58-94B4FD50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2A79F3-5BE9-4ABF-89D9-29D629234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151096-B660-4F81-AF54-FAF9B17AF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9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1434D3-E157-7C79-1D06-28CB49AD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BA61F8-0BF0-839E-21FB-767706F81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BE5F9D-03A4-6480-3144-E41B687CD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9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1FC61-3C66-A3DA-EC4D-8B8173E3F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ABC2D-E005-1541-89BA-4715D0E4B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232FF-3306-AE5D-F5BC-930046DA4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8AC8F-41EB-2D0C-8A84-249EF5D3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6833D-BD2E-68B3-1F99-825C9A2A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14C5B4-F4C9-CED8-61B4-ACF63CBA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7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0698C-B687-B11C-62EF-D8AB1BCDC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8B358C-4CCB-A023-F4AE-7EE27A7DE7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1BEE7-F8D7-C93B-EDA6-4A8508716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90A995-D990-7E47-6F1C-37CE6DE4F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850A4-6ABB-6493-8A56-663809223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595FF-E21C-6DC2-A1C7-30A829353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6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74800A-D8AD-5EBC-E2D0-BE48C4E00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001F3F-143D-58AE-5A94-E1572413B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C92C7-AB25-99A7-50EB-DCB858C317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428281-856C-486C-AC17-7C6E477362C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7360A-455C-E582-C0F0-3E1F2E0D11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9120A-37F7-7218-5262-EC10B68F27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F842FB-03B7-4D20-87A2-15D90B84C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9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descope.com/courses/1221227" TargetMode="External"/><Relationship Id="rId2" Type="http://schemas.openxmlformats.org/officeDocument/2006/relationships/hyperlink" Target="https://d2l.arizona.edu/d2l/home/172536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oo.gl/maps/h8Vyf7RNQiMAScDY6" TargetMode="External"/><Relationship Id="rId5" Type="http://schemas.openxmlformats.org/officeDocument/2006/relationships/hyperlink" Target="https://piazza.com/arizona/spring2026/csc345/home" TargetMode="External"/><Relationship Id="rId4" Type="http://schemas.openxmlformats.org/officeDocument/2006/relationships/hyperlink" Target="https://professorlynam.github.io/csc345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278ED-22E9-81A8-7C4A-9755DE9A15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CSc</a:t>
            </a:r>
            <a:r>
              <a:rPr lang="en-US" dirty="0"/>
              <a:t> 345 Syllabus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6224F9-A00C-B36D-F6A3-B01ED98900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By: Professor Hudson Lynam</a:t>
            </a:r>
          </a:p>
        </p:txBody>
      </p:sp>
    </p:spTree>
    <p:extLst>
      <p:ext uri="{BB962C8B-B14F-4D97-AF65-F5344CB8AC3E}">
        <p14:creationId xmlns:p14="http://schemas.microsoft.com/office/powerpoint/2010/main" val="766433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302B8-A634-7D8A-A9B9-D8B01BE12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7AAD3-21FB-86C8-9EA2-041B353E2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dirty="0" err="1"/>
              <a:t>Homeworks</a:t>
            </a:r>
            <a:r>
              <a:rPr lang="en-US" dirty="0"/>
              <a:t> and Programs, if you turn it in within 24 hours of the due date, your work is accepted with a deduction of 20%. If you turn it in within 48 hours of the due date, your work is accepted with a deduction of 40%. Past 48 hours the work is not accepted</a:t>
            </a:r>
          </a:p>
          <a:p>
            <a:r>
              <a:rPr lang="en-US" b="1" dirty="0"/>
              <a:t>Start your work early </a:t>
            </a:r>
            <a:r>
              <a:rPr lang="en-US" dirty="0"/>
              <a:t>(especially for Programs). If you start a day or two before the due date, you probably won’t finish</a:t>
            </a:r>
          </a:p>
        </p:txBody>
      </p:sp>
    </p:spTree>
    <p:extLst>
      <p:ext uri="{BB962C8B-B14F-4D97-AF65-F5344CB8AC3E}">
        <p14:creationId xmlns:p14="http://schemas.microsoft.com/office/powerpoint/2010/main" val="1447184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2693-B520-F4A5-C123-FEA3895F6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Quizzes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DE705-381C-68D6-B063-A78E4041F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plan to have some number of quizzes, announced with relatively short notice, with the topics covered by the quiz included in the announcement</a:t>
            </a:r>
          </a:p>
          <a:p>
            <a:r>
              <a:rPr lang="en-US" dirty="0"/>
              <a:t>You should be studying the material regularly, not just for a quiz/exam</a:t>
            </a:r>
          </a:p>
          <a:p>
            <a:r>
              <a:rPr lang="en-US" dirty="0"/>
              <a:t>I’ll count only your best 5 quizzes. However, I don’t offer make-up quizzes</a:t>
            </a:r>
          </a:p>
          <a:p>
            <a:r>
              <a:rPr lang="en-US" dirty="0"/>
              <a:t>Graded by the TAs, regrade requested accepted for a week after grades are released</a:t>
            </a:r>
          </a:p>
        </p:txBody>
      </p:sp>
    </p:spTree>
    <p:extLst>
      <p:ext uri="{BB962C8B-B14F-4D97-AF65-F5344CB8AC3E}">
        <p14:creationId xmlns:p14="http://schemas.microsoft.com/office/powerpoint/2010/main" val="2417261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BDEF7-E190-7E6A-5FFA-8C87BDB02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C447D-8431-2146-4764-12F1794F7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dirty="0"/>
              <a:t>Midterms cover the material since the previous midterm</a:t>
            </a:r>
          </a:p>
          <a:p>
            <a:r>
              <a:rPr lang="en-US" dirty="0"/>
              <a:t>Question types are mostly short-answer and problem-solving</a:t>
            </a:r>
          </a:p>
          <a:p>
            <a:r>
              <a:rPr lang="en-US" dirty="0"/>
              <a:t>Both quizzes and midterms are closed book, closed electronics</a:t>
            </a:r>
          </a:p>
          <a:p>
            <a:r>
              <a:rPr lang="en-US" dirty="0"/>
              <a:t>I don’t give make-up exams (without a Dean’s Excuse)… However!</a:t>
            </a:r>
          </a:p>
          <a:p>
            <a:r>
              <a:rPr lang="en-US" dirty="0"/>
              <a:t>If 66.67% of the class submits their course evaluation, I’ll replace your lowest midterm’s score with a copy of your final exam’s score (if it helps your grade to do so)</a:t>
            </a:r>
          </a:p>
          <a:p>
            <a:r>
              <a:rPr lang="en-US" dirty="0"/>
              <a:t>Graded by myself and the TAs within a week. Regrade requests are accepted for a week after the grades are released… by direct email to me! I regrade the entire exam, not just the parts you question</a:t>
            </a:r>
          </a:p>
        </p:txBody>
      </p:sp>
    </p:spTree>
    <p:extLst>
      <p:ext uri="{BB962C8B-B14F-4D97-AF65-F5344CB8AC3E}">
        <p14:creationId xmlns:p14="http://schemas.microsoft.com/office/powerpoint/2010/main" val="4045959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C7A31-A88C-9E33-B52C-90E9641D9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CBB42-D49A-B870-B7BE-F111E73A3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comprehensive, similar style to midterms, but longer</a:t>
            </a:r>
          </a:p>
          <a:p>
            <a:r>
              <a:rPr lang="en-US" dirty="0"/>
              <a:t>I’ll review the finals of students near the next-higher letter grade, so regrade requests shouldn’t be necessary</a:t>
            </a:r>
          </a:p>
          <a:p>
            <a:r>
              <a:rPr lang="en-US" dirty="0"/>
              <a:t>Potentially replaces your lowest midterm grade as noted</a:t>
            </a:r>
          </a:p>
        </p:txBody>
      </p:sp>
    </p:spTree>
    <p:extLst>
      <p:ext uri="{BB962C8B-B14F-4D97-AF65-F5344CB8AC3E}">
        <p14:creationId xmlns:p14="http://schemas.microsoft.com/office/powerpoint/2010/main" val="1752096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071B5-08D8-662B-4535-76DF3963E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the Syllabus for more details!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C2EF5-9183-4E19-D650-B2B8729EA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has more details, including links to various resources and requirements, the </a:t>
            </a:r>
            <a:r>
              <a:rPr lang="en-US" i="1" dirty="0"/>
              <a:t>tentative</a:t>
            </a:r>
            <a:r>
              <a:rPr lang="en-US" dirty="0"/>
              <a:t> class schedule/topics, and more</a:t>
            </a:r>
          </a:p>
          <a:p>
            <a:r>
              <a:rPr lang="en-US" dirty="0"/>
              <a:t>Ignorance of the syllabus does not excuse you from its contents</a:t>
            </a:r>
          </a:p>
          <a:p>
            <a:r>
              <a:rPr lang="en-US" dirty="0"/>
              <a:t>In particular, it also covers…</a:t>
            </a:r>
          </a:p>
        </p:txBody>
      </p:sp>
    </p:spTree>
    <p:extLst>
      <p:ext uri="{BB962C8B-B14F-4D97-AF65-F5344CB8AC3E}">
        <p14:creationId xmlns:p14="http://schemas.microsoft.com/office/powerpoint/2010/main" val="2256021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9D7C6-DF08-27B6-0337-463A1434A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Dishonesty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6EE86-1377-3390-E5F1-93F1F321D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0370"/>
          </a:xfrm>
        </p:spPr>
        <p:txBody>
          <a:bodyPr/>
          <a:lstStyle/>
          <a:p>
            <a:r>
              <a:rPr lang="en-US" dirty="0"/>
              <a:t>Essentially, </a:t>
            </a:r>
            <a:r>
              <a:rPr lang="en-US" b="1" dirty="0"/>
              <a:t>do your own work!</a:t>
            </a:r>
          </a:p>
          <a:p>
            <a:r>
              <a:rPr lang="en-US" dirty="0"/>
              <a:t>The assignments assessments in this class are individual assignments</a:t>
            </a:r>
          </a:p>
          <a:p>
            <a:r>
              <a:rPr lang="en-US" dirty="0"/>
              <a:t>The assignments in this course are meant to help deepen your understanding of the course content… which will then be tested on in-class assessments</a:t>
            </a:r>
          </a:p>
          <a:p>
            <a:r>
              <a:rPr lang="en-US" dirty="0"/>
              <a:t>If you’re stuck, use the resources available to you to get unstuck. Piazza and office hours are for getting your questions answered</a:t>
            </a:r>
          </a:p>
          <a:p>
            <a:r>
              <a:rPr lang="en-US" dirty="0"/>
              <a:t>If you’re ever unsure about whether something is allowed, ask!</a:t>
            </a:r>
          </a:p>
        </p:txBody>
      </p:sp>
    </p:spTree>
    <p:extLst>
      <p:ext uri="{BB962C8B-B14F-4D97-AF65-F5344CB8AC3E}">
        <p14:creationId xmlns:p14="http://schemas.microsoft.com/office/powerpoint/2010/main" val="1796282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FC613-C4FE-CDE4-5EE6-84CD772060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419626-44D0-11C6-6FD8-C6094B98C4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98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C8BF8-F783-2BB3-0FAD-488D5D981C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I’ll see you next Tuesday!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A7F525-19D2-46D6-7398-F2B2C3251B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30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44557-47EE-3EB1-FFB0-DEF44CEC2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6546E-9E54-33F1-BB66-7039D3D17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first class meeting for </a:t>
            </a:r>
            <a:r>
              <a:rPr lang="en-US" dirty="0" err="1"/>
              <a:t>CSc</a:t>
            </a:r>
            <a:r>
              <a:rPr lang="en-US" dirty="0"/>
              <a:t> 345… So if you don’t recognize that class code and number, you might be in the wrong place!</a:t>
            </a:r>
          </a:p>
          <a:p>
            <a:r>
              <a:rPr lang="en-US" dirty="0"/>
              <a:t>We’ll be starting assignments quickly:</a:t>
            </a:r>
          </a:p>
          <a:p>
            <a:pPr lvl="1"/>
            <a:r>
              <a:rPr lang="en-US" dirty="0"/>
              <a:t>Homework #1 will be assigned next Tuesday, and due a week later</a:t>
            </a:r>
          </a:p>
          <a:p>
            <a:pPr lvl="1"/>
            <a:r>
              <a:rPr lang="en-US" dirty="0"/>
              <a:t>Program #1 will be assigned on Jan 27</a:t>
            </a:r>
            <a:r>
              <a:rPr lang="en-US" baseline="30000" dirty="0"/>
              <a:t>th</a:t>
            </a:r>
            <a:r>
              <a:rPr lang="en-US" dirty="0"/>
              <a:t> and due February 9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r>
              <a:rPr lang="en-US" dirty="0"/>
              <a:t>This is the only section of 345… So I hope you enjoy it!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68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90B6-895C-59AD-D0A5-4CEA4814E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Catalog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3BD2B-7931-6AF6-3B2C-1F4BD84AE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0841"/>
          </a:xfrm>
        </p:spPr>
        <p:txBody>
          <a:bodyPr/>
          <a:lstStyle/>
          <a:p>
            <a:r>
              <a:rPr lang="en-US" dirty="0"/>
              <a:t>Class: </a:t>
            </a:r>
            <a:r>
              <a:rPr lang="en-US" dirty="0" err="1"/>
              <a:t>CSc</a:t>
            </a:r>
            <a:r>
              <a:rPr lang="en-US" dirty="0"/>
              <a:t> 345, Analysis of Discrete Mathematics</a:t>
            </a:r>
          </a:p>
          <a:p>
            <a:r>
              <a:rPr lang="en-US" dirty="0"/>
              <a:t>Credits: 3</a:t>
            </a:r>
          </a:p>
          <a:p>
            <a:r>
              <a:rPr lang="en-US" dirty="0"/>
              <a:t>Meets: 3:30-4:45pm Tuesdays and Thursdays</a:t>
            </a:r>
          </a:p>
          <a:p>
            <a:r>
              <a:rPr lang="en-US" dirty="0"/>
              <a:t>Room: </a:t>
            </a:r>
            <a:r>
              <a:rPr lang="x-none" dirty="0"/>
              <a:t>M Pacheco ILC, Rm 140</a:t>
            </a:r>
            <a:endParaRPr lang="en-US" dirty="0"/>
          </a:p>
          <a:p>
            <a:r>
              <a:rPr lang="en-US" dirty="0" err="1"/>
              <a:t>Prereqs</a:t>
            </a:r>
            <a:r>
              <a:rPr lang="en-US" dirty="0"/>
              <a:t>: CS Advanced Standing, </a:t>
            </a:r>
            <a:r>
              <a:rPr lang="en-US" dirty="0" err="1"/>
              <a:t>CSc</a:t>
            </a:r>
            <a:r>
              <a:rPr lang="en-US" dirty="0"/>
              <a:t> 210, and </a:t>
            </a:r>
            <a:r>
              <a:rPr lang="en-US" dirty="0" err="1"/>
              <a:t>CSc</a:t>
            </a:r>
            <a:r>
              <a:rPr lang="en-US" dirty="0"/>
              <a:t> 244</a:t>
            </a:r>
          </a:p>
          <a:p>
            <a:r>
              <a:rPr lang="en-US" dirty="0"/>
              <a:t>Description: </a:t>
            </a:r>
            <a:r>
              <a:rPr lang="x-none" dirty="0"/>
              <a:t>Introduction to and analysis of algorithms and characteristics of discrete structures. Course topics include algorithm analysis techniques, recurrence relations, structural induction, hierarchical structures, graphs, hashing, and sorting.</a:t>
            </a:r>
            <a:endParaRPr lang="en-US" dirty="0"/>
          </a:p>
          <a:p>
            <a:r>
              <a:rPr lang="en-US" b="1" dirty="0"/>
              <a:t>Final Exam: 5/13/26, 3:30pm-5:30pm</a:t>
            </a:r>
            <a:r>
              <a:rPr lang="en-US" dirty="0"/>
              <a:t>, same room as meetings</a:t>
            </a:r>
          </a:p>
        </p:txBody>
      </p:sp>
    </p:spTree>
    <p:extLst>
      <p:ext uri="{BB962C8B-B14F-4D97-AF65-F5344CB8AC3E}">
        <p14:creationId xmlns:p14="http://schemas.microsoft.com/office/powerpoint/2010/main" val="752191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4E659-A9BF-55E8-EDEF-830919E7B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640E9-EB21-5682-EA18-047E99D0D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Instructor and TAs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34CCD-1BEE-968F-6DB3-9F9D0A930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0841"/>
          </a:xfrm>
        </p:spPr>
        <p:txBody>
          <a:bodyPr/>
          <a:lstStyle/>
          <a:p>
            <a:r>
              <a:rPr lang="en-US" dirty="0"/>
              <a:t>Instructor: Hudson Lynam, Ph.D., Asst. Professor of Practice</a:t>
            </a:r>
          </a:p>
          <a:p>
            <a:r>
              <a:rPr lang="en-US" dirty="0"/>
              <a:t>Grad TA: </a:t>
            </a:r>
            <a:r>
              <a:rPr lang="en-US" dirty="0" err="1"/>
              <a:t>Moyeen</a:t>
            </a:r>
            <a:r>
              <a:rPr lang="en-US" dirty="0"/>
              <a:t> Uddin</a:t>
            </a:r>
          </a:p>
          <a:p>
            <a:r>
              <a:rPr lang="en-US" dirty="0"/>
              <a:t>UGTAs: TBA… hopefully soon!</a:t>
            </a:r>
          </a:p>
        </p:txBody>
      </p:sp>
    </p:spTree>
    <p:extLst>
      <p:ext uri="{BB962C8B-B14F-4D97-AF65-F5344CB8AC3E}">
        <p14:creationId xmlns:p14="http://schemas.microsoft.com/office/powerpoint/2010/main" val="511687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C91FD-DA58-32D7-90E3-C0412FA8A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C1CA0-7F05-1E4D-C874-8215415AB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/>
              <a:t>Course D2L: </a:t>
            </a:r>
            <a:r>
              <a:rPr lang="x-none" u="sng" dirty="0">
                <a:hlinkClick r:id="rId2"/>
              </a:rPr>
              <a:t>https://d2l.arizona.edu/d2l/home/1725364</a:t>
            </a:r>
            <a:endParaRPr lang="en-US" dirty="0"/>
          </a:p>
          <a:p>
            <a:r>
              <a:rPr lang="x-none" dirty="0"/>
              <a:t>Course Gradescope: </a:t>
            </a:r>
            <a:r>
              <a:rPr lang="x-none" u="sng" dirty="0">
                <a:hlinkClick r:id="rId3"/>
              </a:rPr>
              <a:t>https://www.gradescope.com/courses/1221227</a:t>
            </a:r>
            <a:endParaRPr lang="en-US" dirty="0"/>
          </a:p>
          <a:p>
            <a:r>
              <a:rPr lang="x-none" dirty="0"/>
              <a:t>Course website: </a:t>
            </a:r>
            <a:r>
              <a:rPr lang="x-none" u="sng" dirty="0">
                <a:hlinkClick r:id="rId4"/>
              </a:rPr>
              <a:t>https://professorlynam.github.io/csc345/</a:t>
            </a:r>
            <a:endParaRPr lang="en-US" dirty="0"/>
          </a:p>
          <a:p>
            <a:r>
              <a:rPr lang="x-none" dirty="0"/>
              <a:t>Piazza: </a:t>
            </a:r>
            <a:r>
              <a:rPr lang="x-none" u="sng" dirty="0">
                <a:hlinkClick r:id="rId5"/>
              </a:rPr>
              <a:t>https://piazza.com/arizona/spring2026/csc345/home</a:t>
            </a:r>
            <a:endParaRPr lang="en-US" dirty="0"/>
          </a:p>
          <a:p>
            <a:r>
              <a:rPr lang="en-US" dirty="0"/>
              <a:t>Note that the website is a work in progress! It’ll have the assignments posted to it as they are released.</a:t>
            </a:r>
          </a:p>
          <a:p>
            <a:r>
              <a:rPr lang="en-US" dirty="0"/>
              <a:t>I’ll also have office hours (open door, drop in, my office </a:t>
            </a:r>
            <a:r>
              <a:rPr lang="en-US" u="sng" dirty="0">
                <a:hlinkClick r:id="rId6"/>
              </a:rPr>
              <a:t>GS</a:t>
            </a:r>
            <a:r>
              <a:rPr lang="en-US" dirty="0"/>
              <a:t> 823): Tuesday and Thursday 2:00pm-3:00pm</a:t>
            </a:r>
          </a:p>
        </p:txBody>
      </p:sp>
    </p:spTree>
    <p:extLst>
      <p:ext uri="{BB962C8B-B14F-4D97-AF65-F5344CB8AC3E}">
        <p14:creationId xmlns:p14="http://schemas.microsoft.com/office/powerpoint/2010/main" val="1459634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7514A-9CC2-89B9-FE9C-AEDE33BF7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Noteworthy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5CE7D-997C-6885-835C-F4B6A7D21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 exam dates:</a:t>
            </a:r>
          </a:p>
          <a:p>
            <a:pPr lvl="1"/>
            <a:r>
              <a:rPr lang="en-US" dirty="0"/>
              <a:t>March 3</a:t>
            </a:r>
            <a:r>
              <a:rPr lang="en-US" baseline="30000" dirty="0"/>
              <a:t>rd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April 16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r>
              <a:rPr lang="en-US" dirty="0"/>
              <a:t>Final Exam May 13</a:t>
            </a:r>
            <a:r>
              <a:rPr lang="en-US" baseline="30000" dirty="0"/>
              <a:t>th</a:t>
            </a:r>
          </a:p>
          <a:p>
            <a:r>
              <a:rPr lang="en-US" dirty="0"/>
              <a:t>Spring break is March 9</a:t>
            </a:r>
            <a:r>
              <a:rPr lang="en-US" baseline="30000" dirty="0"/>
              <a:t>th</a:t>
            </a:r>
            <a:r>
              <a:rPr lang="en-US" dirty="0"/>
              <a:t> to the 13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r>
              <a:rPr lang="en-US" dirty="0"/>
              <a:t>Jan 27</a:t>
            </a:r>
            <a:r>
              <a:rPr lang="en-US" baseline="30000" dirty="0"/>
              <a:t>th</a:t>
            </a:r>
            <a:r>
              <a:rPr lang="en-US" dirty="0"/>
              <a:t> is the last day you can withdraw from the course without a “W” grade</a:t>
            </a:r>
          </a:p>
          <a:p>
            <a:r>
              <a:rPr lang="en-US" dirty="0"/>
              <a:t>March 31</a:t>
            </a:r>
            <a:r>
              <a:rPr lang="en-US" baseline="30000" dirty="0"/>
              <a:t>st</a:t>
            </a:r>
            <a:r>
              <a:rPr lang="en-US" dirty="0"/>
              <a:t> is the last day you can withdraw from the course with a “W” grade</a:t>
            </a:r>
          </a:p>
        </p:txBody>
      </p:sp>
    </p:spTree>
    <p:extLst>
      <p:ext uri="{BB962C8B-B14F-4D97-AF65-F5344CB8AC3E}">
        <p14:creationId xmlns:p14="http://schemas.microsoft.com/office/powerpoint/2010/main" val="3667402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A7305-A5E0-E831-8A45-ACD37A15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 for this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19FA0-7A9E-794D-B761-C7161BAC0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Here’s a breakdown of the grading for this course:</a:t>
            </a:r>
          </a:p>
          <a:p>
            <a:r>
              <a:rPr lang="en-US" dirty="0"/>
              <a:t>There are 4 </a:t>
            </a:r>
            <a:r>
              <a:rPr lang="en-US" dirty="0" err="1"/>
              <a:t>Homeworks</a:t>
            </a:r>
            <a:r>
              <a:rPr lang="en-US" dirty="0"/>
              <a:t>, worth 5% each, for a total of 20%</a:t>
            </a:r>
          </a:p>
          <a:p>
            <a:r>
              <a:rPr lang="en-US" dirty="0"/>
              <a:t>There are 4 Programs, worth 6% each, for a total of 24%</a:t>
            </a:r>
          </a:p>
          <a:p>
            <a:r>
              <a:rPr lang="en-US" dirty="0"/>
              <a:t>There </a:t>
            </a:r>
            <a:r>
              <a:rPr lang="en-US" i="1" dirty="0"/>
              <a:t>n</a:t>
            </a:r>
            <a:r>
              <a:rPr lang="en-US" dirty="0"/>
              <a:t> Quizzes worth 10% total. Your 5 best quizzes count towards this category</a:t>
            </a:r>
          </a:p>
          <a:p>
            <a:r>
              <a:rPr lang="en-US" dirty="0"/>
              <a:t>There are 2 Midterms worth 15% each, for a total of 30%.</a:t>
            </a:r>
          </a:p>
          <a:p>
            <a:r>
              <a:rPr lang="en-US" dirty="0"/>
              <a:t>The final exam is comprehensive, and worth 16% of your final grade</a:t>
            </a:r>
          </a:p>
          <a:p>
            <a:r>
              <a:rPr lang="en-US" dirty="0"/>
              <a:t>Note: what grading category is missing here…?</a:t>
            </a:r>
          </a:p>
        </p:txBody>
      </p:sp>
    </p:spTree>
    <p:extLst>
      <p:ext uri="{BB962C8B-B14F-4D97-AF65-F5344CB8AC3E}">
        <p14:creationId xmlns:p14="http://schemas.microsoft.com/office/powerpoint/2010/main" val="2599803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1D540-16FB-347D-C4F0-EC7FA78D4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BC2F3-1BA1-2733-C35A-DF0A316C7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Attendance/Class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1D562-495B-306C-FCDD-93E3234F3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expectation is that you attend class and participate, I don’t grade directly based on this because it’s reflected in all the other grading categories</a:t>
            </a:r>
          </a:p>
          <a:p>
            <a:r>
              <a:rPr lang="en-US" b="1" dirty="0"/>
              <a:t>This is a tough course,</a:t>
            </a:r>
            <a:r>
              <a:rPr lang="en-US" dirty="0"/>
              <a:t> students who skip/don’t engage with class meetings are extremely unlikely to do well</a:t>
            </a:r>
          </a:p>
          <a:p>
            <a:r>
              <a:rPr lang="en-US" dirty="0"/>
              <a:t>Note that 56% of your final grade is based on in-class assessments. These assessments are based on the content covered in class. I strongly recommend engaging with the lectures in this course</a:t>
            </a:r>
          </a:p>
          <a:p>
            <a:r>
              <a:rPr lang="en-US" dirty="0"/>
              <a:t>Take notes, ask questions, answer questions, etc.</a:t>
            </a:r>
          </a:p>
        </p:txBody>
      </p:sp>
    </p:spTree>
    <p:extLst>
      <p:ext uri="{BB962C8B-B14F-4D97-AF65-F5344CB8AC3E}">
        <p14:creationId xmlns:p14="http://schemas.microsoft.com/office/powerpoint/2010/main" val="1128489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F45DA-CD49-59B5-18AE-5F9C4FAE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Homeworks</a:t>
            </a:r>
            <a:r>
              <a:rPr lang="en-US" dirty="0"/>
              <a:t> and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22E05-7377-53C2-0CF9-409072EA3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Homeworks</a:t>
            </a:r>
            <a:r>
              <a:rPr lang="en-US" dirty="0"/>
              <a:t> are due at the start of class one week after being assigned. Question types are mostly problem-solving. I recommend you word-process your answers (no points for illegible answers).</a:t>
            </a:r>
          </a:p>
          <a:p>
            <a:r>
              <a:rPr lang="en-US" dirty="0"/>
              <a:t>Programs are due (typically) two weeks after being assigned. We’ll be using Java 25. Programs are graded on documentation, coding style, and correct execution</a:t>
            </a:r>
          </a:p>
          <a:p>
            <a:r>
              <a:rPr lang="en-US" dirty="0" err="1"/>
              <a:t>Homeworks</a:t>
            </a:r>
            <a:r>
              <a:rPr lang="en-US" dirty="0"/>
              <a:t> and Programs with be submitted to </a:t>
            </a:r>
            <a:r>
              <a:rPr lang="en-US" dirty="0" err="1"/>
              <a:t>Gradescope</a:t>
            </a:r>
            <a:endParaRPr lang="en-US" dirty="0"/>
          </a:p>
          <a:p>
            <a:r>
              <a:rPr lang="en-US" dirty="0"/>
              <a:t>Graded by TAs within 1-2 weeks. Regrade requests are accepted for one week after grades are released</a:t>
            </a:r>
          </a:p>
        </p:txBody>
      </p:sp>
    </p:spTree>
    <p:extLst>
      <p:ext uri="{BB962C8B-B14F-4D97-AF65-F5344CB8AC3E}">
        <p14:creationId xmlns:p14="http://schemas.microsoft.com/office/powerpoint/2010/main" val="3955661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1098</Words>
  <Application>Microsoft Office PowerPoint</Application>
  <PresentationFormat>Widescreen</PresentationFormat>
  <Paragraphs>84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CSc 345 Syllabus</vt:lpstr>
      <vt:lpstr>Announcements</vt:lpstr>
      <vt:lpstr>Catalog Info</vt:lpstr>
      <vt:lpstr>Instructor and TAs</vt:lpstr>
      <vt:lpstr>Information Resources</vt:lpstr>
      <vt:lpstr>Noteworthy Dates</vt:lpstr>
      <vt:lpstr>Grading for this Course</vt:lpstr>
      <vt:lpstr>Attendance/Class Participation</vt:lpstr>
      <vt:lpstr>Homeworks and Programs</vt:lpstr>
      <vt:lpstr>Late Work</vt:lpstr>
      <vt:lpstr>Quizzes</vt:lpstr>
      <vt:lpstr>Midterms</vt:lpstr>
      <vt:lpstr>Final Exam</vt:lpstr>
      <vt:lpstr>Read the Syllabus for more details!</vt:lpstr>
      <vt:lpstr>Academic Dishonesty</vt:lpstr>
      <vt:lpstr>Questions?</vt:lpstr>
      <vt:lpstr>I’ll see you next Tuesday!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Lynam, Hudson - (hlynam)</dc:creator>
  <cp:lastModifiedBy>Lynam, Hudson - (hlynam)</cp:lastModifiedBy>
  <cp:revision>5</cp:revision>
  <dcterms:created xsi:type="dcterms:W3CDTF">2026-01-13T20:39:48Z</dcterms:created>
  <dcterms:modified xsi:type="dcterms:W3CDTF">2026-01-15T21:00:41Z</dcterms:modified>
</cp:coreProperties>
</file>